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13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13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14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esented by Luke J Schranz"/>
          <p:cNvSpPr txBox="1"/>
          <p:nvPr>
            <p:ph type="body" idx="13"/>
          </p:nvPr>
        </p:nvSpPr>
        <p:spPr>
          <a:xfrm>
            <a:off x="1060353" y="3276600"/>
            <a:ext cx="21971003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Presented by Luke J Schranz</a:t>
            </a:r>
          </a:p>
        </p:txBody>
      </p:sp>
      <p:sp>
        <p:nvSpPr>
          <p:cNvPr id="152" name="Widespread effects of middle Mississippian deformation in the Great Basin of western North America"/>
          <p:cNvSpPr txBox="1"/>
          <p:nvPr>
            <p:ph type="ctrTitle"/>
          </p:nvPr>
        </p:nvSpPr>
        <p:spPr>
          <a:xfrm>
            <a:off x="238012" y="0"/>
            <a:ext cx="23615685" cy="2324101"/>
          </a:xfrm>
          <a:prstGeom prst="rect">
            <a:avLst/>
          </a:prstGeom>
        </p:spPr>
        <p:txBody>
          <a:bodyPr/>
          <a:lstStyle>
            <a:lvl1pPr defTabSz="1511770">
              <a:defRPr spc="-143" sz="7192"/>
            </a:lvl1pPr>
          </a:lstStyle>
          <a:p>
            <a:pPr/>
            <a:r>
              <a:t>Widespread effects of middle Mississippian deformation in the Great Basin of western North America</a:t>
            </a:r>
          </a:p>
        </p:txBody>
      </p:sp>
      <p:sp>
        <p:nvSpPr>
          <p:cNvPr id="153" name="Trexler et al., 2003"/>
          <p:cNvSpPr txBox="1"/>
          <p:nvPr>
            <p:ph type="subTitle" sz="quarter" idx="1"/>
          </p:nvPr>
        </p:nvSpPr>
        <p:spPr>
          <a:xfrm>
            <a:off x="1206500" y="2324100"/>
            <a:ext cx="21971001" cy="1905001"/>
          </a:xfrm>
          <a:prstGeom prst="rect">
            <a:avLst/>
          </a:prstGeom>
        </p:spPr>
        <p:txBody>
          <a:bodyPr/>
          <a:lstStyle/>
          <a:p>
            <a:pPr/>
            <a:r>
              <a:t>Trexler et al., 2003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1686" y="2507663"/>
            <a:ext cx="16300321" cy="10964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4550.jpeg" descr="IMG_4550.jpeg"/>
          <p:cNvPicPr>
            <a:picLocks noChangeAspect="1"/>
          </p:cNvPicPr>
          <p:nvPr/>
        </p:nvPicPr>
        <p:blipFill>
          <a:blip r:embed="rId3">
            <a:extLst/>
          </a:blip>
          <a:srcRect l="0" t="22949" r="29134" b="16587"/>
          <a:stretch>
            <a:fillRect/>
          </a:stretch>
        </p:blipFill>
        <p:spPr>
          <a:xfrm>
            <a:off x="-329" y="5471192"/>
            <a:ext cx="7871849" cy="503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nventional interpretation of western NA:…"/>
          <p:cNvSpPr txBox="1"/>
          <p:nvPr>
            <p:ph type="body" idx="13"/>
          </p:nvPr>
        </p:nvSpPr>
        <p:spPr>
          <a:xfrm>
            <a:off x="304702" y="2507663"/>
            <a:ext cx="7315823" cy="92867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r>
              <a:t>Conventional interpretation of western NA:</a:t>
            </a:r>
          </a:p>
          <a:p>
            <a:pPr>
              <a:defRPr b="0" i="1"/>
            </a:pPr>
            <a:r>
              <a:t>2 Paleozoic orogenies</a:t>
            </a:r>
          </a:p>
          <a:p>
            <a:pPr/>
          </a:p>
          <a:p>
            <a:pPr/>
            <a:r>
              <a:t>Observations indicate:</a:t>
            </a:r>
          </a:p>
          <a:p>
            <a:pPr>
              <a:defRPr b="0" i="1"/>
            </a:pPr>
            <a:r>
              <a:t>many angular unconformities, disconformities, and deformation in upper Paleozoic</a:t>
            </a:r>
          </a:p>
          <a:p>
            <a:pPr>
              <a:defRPr b="0" i="1"/>
            </a:pPr>
          </a:p>
          <a:p>
            <a:pPr>
              <a:defRPr b="0" i="1"/>
            </a:pPr>
          </a:p>
          <a:p>
            <a:pPr>
              <a:defRPr b="0" i="1"/>
            </a:pPr>
          </a:p>
          <a:p>
            <a:pPr>
              <a:defRPr b="0"/>
            </a:pPr>
            <a:r>
              <a:t>Revision of stratigraphic nomenclature based on Paleozoic unconformities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1686" y="2507663"/>
            <a:ext cx="16300321" cy="10964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1801" y="-1"/>
            <a:ext cx="1008686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311" y="1736011"/>
            <a:ext cx="15341690" cy="10243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1251" y="-1"/>
            <a:ext cx="2054149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"/>
          <p:cNvSpPr/>
          <p:nvPr/>
        </p:nvSpPr>
        <p:spPr>
          <a:xfrm>
            <a:off x="5802237" y="7884626"/>
            <a:ext cx="2687924" cy="2152560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5" name="Rectangle"/>
          <p:cNvSpPr/>
          <p:nvPr/>
        </p:nvSpPr>
        <p:spPr>
          <a:xfrm>
            <a:off x="3088914" y="10500805"/>
            <a:ext cx="2687924" cy="1982308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9250711" y="11504659"/>
            <a:ext cx="1984760" cy="1273087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7" name="Rectangle"/>
          <p:cNvSpPr/>
          <p:nvPr/>
        </p:nvSpPr>
        <p:spPr>
          <a:xfrm>
            <a:off x="11260870" y="3222057"/>
            <a:ext cx="2687924" cy="5467084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8" name="Rectangle"/>
          <p:cNvSpPr/>
          <p:nvPr/>
        </p:nvSpPr>
        <p:spPr>
          <a:xfrm>
            <a:off x="19519523" y="3222057"/>
            <a:ext cx="2687925" cy="2538740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Rectangle"/>
          <p:cNvSpPr/>
          <p:nvPr/>
        </p:nvSpPr>
        <p:spPr>
          <a:xfrm>
            <a:off x="13974193" y="7316344"/>
            <a:ext cx="2687924" cy="4311331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324287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"/>
          <p:cNvSpPr/>
          <p:nvPr/>
        </p:nvSpPr>
        <p:spPr>
          <a:xfrm>
            <a:off x="6236801" y="3190895"/>
            <a:ext cx="5470898" cy="1090774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New terminology:…"/>
          <p:cNvSpPr txBox="1"/>
          <p:nvPr/>
        </p:nvSpPr>
        <p:spPr>
          <a:xfrm>
            <a:off x="18324286" y="0"/>
            <a:ext cx="6059714" cy="928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b="1" sz="3600"/>
            </a:pPr>
            <a:r>
              <a:t>New terminology: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b="1" sz="3600"/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b="1" i="1" sz="3600"/>
            </a:pPr>
            <a:r>
              <a:t>Abandons names were units contain regional unconformities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b="1" i="1" sz="3600"/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b="1" i="1" sz="3600"/>
            </a:pPr>
            <a:r>
              <a:t>Selects formation names that are restrictive enough in thickness and extent that they also have relatively narrow age ranges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1840" y="1375902"/>
            <a:ext cx="16300320" cy="10964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3" y="2859760"/>
            <a:ext cx="12192001" cy="7996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8263" y="2859760"/>
            <a:ext cx="12185738" cy="7996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4845118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037" t="0" r="0" b="0"/>
          <a:stretch>
            <a:fillRect/>
          </a:stretch>
        </p:blipFill>
        <p:spPr>
          <a:xfrm>
            <a:off x="14733587" y="-1"/>
            <a:ext cx="9650438" cy="1055548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Antler or Roberts Mountains deformation?"/>
          <p:cNvSpPr txBox="1"/>
          <p:nvPr/>
        </p:nvSpPr>
        <p:spPr>
          <a:xfrm>
            <a:off x="15084583" y="11869315"/>
            <a:ext cx="8948421" cy="647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Antler or Roberts Mountains deformation?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318" t="0" r="0" b="17382"/>
          <a:stretch>
            <a:fillRect/>
          </a:stretch>
        </p:blipFill>
        <p:spPr>
          <a:xfrm>
            <a:off x="-1" y="2762646"/>
            <a:ext cx="12937754" cy="819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179" t="6451" r="1179" b="927"/>
          <a:stretch>
            <a:fillRect/>
          </a:stretch>
        </p:blipFill>
        <p:spPr>
          <a:xfrm>
            <a:off x="12937728" y="3113087"/>
            <a:ext cx="11738613" cy="7489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